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5" r:id="rId3"/>
  </p:sldMasterIdLst>
  <p:notesMasterIdLst>
    <p:notesMasterId r:id="rId53"/>
  </p:notesMasterIdLst>
  <p:handoutMasterIdLst>
    <p:handoutMasterId r:id="rId54"/>
  </p:handoutMasterIdLst>
  <p:sldIdLst>
    <p:sldId id="337" r:id="rId4"/>
    <p:sldId id="408" r:id="rId5"/>
    <p:sldId id="402" r:id="rId6"/>
    <p:sldId id="504" r:id="rId7"/>
    <p:sldId id="503" r:id="rId8"/>
    <p:sldId id="407" r:id="rId9"/>
    <p:sldId id="395" r:id="rId10"/>
    <p:sldId id="346" r:id="rId11"/>
    <p:sldId id="391" r:id="rId12"/>
    <p:sldId id="335" r:id="rId13"/>
    <p:sldId id="355" r:id="rId14"/>
    <p:sldId id="378" r:id="rId15"/>
    <p:sldId id="351" r:id="rId16"/>
    <p:sldId id="348" r:id="rId17"/>
    <p:sldId id="349" r:id="rId18"/>
    <p:sldId id="350" r:id="rId19"/>
    <p:sldId id="352" r:id="rId20"/>
    <p:sldId id="354" r:id="rId21"/>
    <p:sldId id="356" r:id="rId22"/>
    <p:sldId id="357" r:id="rId23"/>
    <p:sldId id="358" r:id="rId24"/>
    <p:sldId id="359" r:id="rId25"/>
    <p:sldId id="363" r:id="rId26"/>
    <p:sldId id="367" r:id="rId27"/>
    <p:sldId id="381" r:id="rId28"/>
    <p:sldId id="382" r:id="rId29"/>
    <p:sldId id="383" r:id="rId30"/>
    <p:sldId id="364" r:id="rId31"/>
    <p:sldId id="366" r:id="rId32"/>
    <p:sldId id="361" r:id="rId33"/>
    <p:sldId id="368" r:id="rId34"/>
    <p:sldId id="369" r:id="rId35"/>
    <p:sldId id="370" r:id="rId36"/>
    <p:sldId id="397" r:id="rId37"/>
    <p:sldId id="379" r:id="rId38"/>
    <p:sldId id="389" r:id="rId39"/>
    <p:sldId id="390" r:id="rId40"/>
    <p:sldId id="371" r:id="rId41"/>
    <p:sldId id="372" r:id="rId42"/>
    <p:sldId id="392" r:id="rId43"/>
    <p:sldId id="374" r:id="rId44"/>
    <p:sldId id="384" r:id="rId45"/>
    <p:sldId id="505" r:id="rId46"/>
    <p:sldId id="394" r:id="rId47"/>
    <p:sldId id="401" r:id="rId48"/>
    <p:sldId id="393" r:id="rId49"/>
    <p:sldId id="400" r:id="rId50"/>
    <p:sldId id="380" r:id="rId51"/>
    <p:sldId id="341" r:id="rId52"/>
  </p:sldIdLst>
  <p:sldSz cx="12188825" cy="6858000"/>
  <p:notesSz cx="7027863" cy="9313863"/>
  <p:custDataLst>
    <p:tags r:id="rId55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4006">
          <p15:clr>
            <a:srgbClr val="A4A3A4"/>
          </p15:clr>
        </p15:guide>
        <p15:guide id="7" pos="392" userDrawn="1">
          <p15:clr>
            <a:srgbClr val="A4A3A4"/>
          </p15:clr>
        </p15:guide>
        <p15:guide id="8" pos="4175" userDrawn="1">
          <p15:clr>
            <a:srgbClr val="A4A3A4"/>
          </p15:clr>
        </p15:guide>
        <p15:guide id="9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rovanc" initials="c" lastIdx="1" clrIdx="0"/>
  <p:cmAuthor id="1" name="Chuck Provancher" initials="cp" lastIdx="2" clrIdx="1"/>
  <p:cmAuthor id="2" name="Progress Software" initials="" lastIdx="0" clrIdx="2"/>
  <p:cmAuthor id="3" name="Chuck Provancher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73A3E"/>
    <a:srgbClr val="008AEA"/>
    <a:srgbClr val="11A2D1"/>
    <a:srgbClr val="2172CE"/>
    <a:srgbClr val="84329B"/>
    <a:srgbClr val="E67300"/>
    <a:srgbClr val="4B4E52"/>
    <a:srgbClr val="404040"/>
    <a:srgbClr val="8CB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51" autoAdjust="0"/>
    <p:restoredTop sz="95856" autoAdjust="0"/>
  </p:normalViewPr>
  <p:slideViewPr>
    <p:cSldViewPr snapToGrid="0" showGuides="1">
      <p:cViewPr varScale="1">
        <p:scale>
          <a:sx n="131" d="100"/>
          <a:sy n="131" d="100"/>
        </p:scale>
        <p:origin x="712" y="184"/>
      </p:cViewPr>
      <p:guideLst>
        <p:guide orient="horz" pos="1003"/>
        <p:guide orient="horz" pos="323"/>
        <p:guide orient="horz" pos="4006"/>
        <p:guide pos="392"/>
        <p:guide pos="4175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2652" y="78"/>
      </p:cViewPr>
      <p:guideLst>
        <p:guide orient="horz" pos="2933"/>
        <p:guide pos="22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r>
              <a:rPr lang="en-US" i="0"/>
              <a:t>Progress</a:t>
            </a:r>
            <a:endParaRPr lang="en-US" i="0" dirty="0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D2F5EF90-0EF8-4688-ABBA-2D94A5D7A6DA}" type="slidenum">
              <a:rPr lang="en-US" i="0"/>
              <a:pPr>
                <a:defRPr/>
              </a:pPr>
              <a:t>‹#›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1407136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0" y="700088"/>
            <a:ext cx="62055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4363"/>
            <a:ext cx="5154613" cy="418941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66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picture here is Brady leading a comeback</a:t>
            </a:r>
            <a:r>
              <a:rPr lang="en-US" baseline="0" dirty="0"/>
              <a:t> win in the 2000 Orange Bowl against Alabama.</a:t>
            </a:r>
          </a:p>
          <a:p>
            <a:endParaRPr lang="en-US" baseline="0" dirty="0"/>
          </a:p>
          <a:p>
            <a:r>
              <a:rPr lang="en-US" baseline="0" dirty="0"/>
              <a:t>And at that moment, Tom Brady, to me, became a God that could do no wrong.</a:t>
            </a:r>
          </a:p>
          <a:p>
            <a:endParaRPr lang="en-US" baseline="0" dirty="0"/>
          </a:p>
          <a:p>
            <a:r>
              <a:rPr lang="en-US" baseline="0" dirty="0"/>
              <a:t>So I was quite happy with the Patriots Super Bowl win, but if makes you feel better, if you’re a sports fan you might know that my own Detroit Lions...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1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 BMW</a:t>
            </a:r>
            <a:r>
              <a:rPr lang="en-US" baseline="0" dirty="0"/>
              <a:t> first commercial application</a:t>
            </a:r>
          </a:p>
          <a:p>
            <a:r>
              <a:rPr lang="en-US" baseline="0" dirty="0"/>
              <a:t>Used computer webcam</a:t>
            </a:r>
          </a:p>
          <a:p>
            <a:r>
              <a:rPr lang="en-US" baseline="0" dirty="0"/>
              <a:t>IE Only ActiveX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0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  <a:p>
            <a:r>
              <a:rPr lang="en-US" dirty="0"/>
              <a:t>Disney</a:t>
            </a:r>
          </a:p>
          <a:p>
            <a:r>
              <a:rPr lang="en-US" dirty="0"/>
              <a:t>Times Square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7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</a:t>
            </a:r>
          </a:p>
          <a:p>
            <a:r>
              <a:rPr lang="en-US" dirty="0"/>
              <a:t>$1,500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50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74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26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Lightwear</a:t>
            </a:r>
            <a:r>
              <a:rPr lang="en-US" dirty="0"/>
              <a:t>, </a:t>
            </a:r>
            <a:r>
              <a:rPr lang="en-US" dirty="0" err="1"/>
              <a:t>Lightpack</a:t>
            </a:r>
            <a:endParaRPr lang="en-US" dirty="0"/>
          </a:p>
          <a:p>
            <a:r>
              <a:rPr lang="en-US" dirty="0"/>
              <a:t>Raised</a:t>
            </a:r>
            <a:r>
              <a:rPr lang="en-US" baseline="0" dirty="0"/>
              <a:t> ~$2 billion to 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98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shipped</a:t>
            </a:r>
            <a:r>
              <a:rPr lang="en-US" baseline="0" dirty="0"/>
              <a:t> with iOS 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18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August</a:t>
            </a:r>
            <a:r>
              <a:rPr lang="en-US" baseline="0" dirty="0"/>
              <a:t> 2017</a:t>
            </a:r>
          </a:p>
          <a:p>
            <a:r>
              <a:rPr lang="en-US" baseline="0" dirty="0"/>
              <a:t>Today is still in a “developer preview”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16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iOS limitation—A9 chip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09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8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 dumpster fire, and have been for 50 years.</a:t>
            </a:r>
          </a:p>
          <a:p>
            <a:endParaRPr lang="en-US" dirty="0"/>
          </a:p>
          <a:p>
            <a:r>
              <a:rPr lang="en-US" dirty="0"/>
              <a:t>But I’m not here to talk to you about</a:t>
            </a:r>
            <a:r>
              <a:rPr lang="en-US" baseline="0" dirty="0"/>
              <a:t> horrible professional sports franchises, I’m here to talk to you about </a:t>
            </a:r>
            <a:r>
              <a:rPr lang="en-US" baseline="0" dirty="0" err="1"/>
              <a:t>NativeScript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4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5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1974 Cleveland Indians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36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Ivan Sutherland, 1968</a:t>
            </a:r>
          </a:p>
          <a:p>
            <a:r>
              <a:rPr lang="en-US" dirty="0"/>
              <a:t>Had to be suspended from the ceiling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16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Fox acquired rights to the NHL in 1994</a:t>
            </a:r>
          </a:p>
          <a:p>
            <a:r>
              <a:rPr lang="en-US" dirty="0"/>
              <a:t>Used for two NHL seasons (96–97,</a:t>
            </a:r>
            <a:r>
              <a:rPr lang="en-US" baseline="0" dirty="0"/>
              <a:t> 97–98)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83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infrared technology to follow LED lights that were imbedded inside the puck. They pulsed 30 times per second as modified cameras picked up the signal</a:t>
            </a:r>
          </a:p>
          <a:p>
            <a:endParaRPr lang="en-US" dirty="0"/>
          </a:p>
          <a:p>
            <a:r>
              <a:rPr lang="en-US" dirty="0"/>
              <a:t>the pucks were not re-usable, and only had a battery life of around 18 minutes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6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1974 Cleveland Indians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75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6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2E5923-086D-3842-8C52-A41C3EF833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85" y="0"/>
            <a:ext cx="12182140" cy="6858000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90413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0413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1366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1366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366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BC65DD-6F24-434B-98B6-55E9CDB8D9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2" y="434179"/>
            <a:ext cx="2548701" cy="13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197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542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007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marL="342694" marR="0" lvl="0" indent="-342694" algn="r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Tx/>
              <a:buFont typeface="Wingdings" pitchFamily="2" charset="2"/>
              <a:buNone/>
              <a:tabLst/>
              <a:defRPr/>
            </a:pP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958148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Purple">
    <p:bg>
      <p:bgPr>
        <a:solidFill>
          <a:srgbClr val="5F2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3225" y="3073400"/>
            <a:ext cx="7975600" cy="3784600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32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A995ED-FA85-9D49-8BAE-CE3E2D0188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42" y="0"/>
            <a:ext cx="121821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2828835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60A2B-DC52-0A47-BC7E-BAC362AFD0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2" y="434179"/>
            <a:ext cx="2548701" cy="1307945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sz="2798"/>
              <a:t>Edit Master text styles</a:t>
            </a:r>
          </a:p>
          <a:p>
            <a:pPr lvl="1"/>
            <a:r>
              <a:rPr lang="en-US" sz="2798"/>
              <a:t>Second level</a:t>
            </a:r>
          </a:p>
          <a:p>
            <a:pPr lvl="2"/>
            <a:r>
              <a:rPr lang="en-US" sz="2798"/>
              <a:t>Third level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721335" y="1200154"/>
            <a:ext cx="4784867" cy="397452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468913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058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400800" y="1"/>
            <a:ext cx="5788027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6" y="2484076"/>
            <a:ext cx="5763156" cy="2479810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8149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CBE2C63-A013-8045-A84E-C0F3750E24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6097" y="4800750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9E40F8-A9A3-F042-A5AA-020AE429113B}"/>
              </a:ext>
            </a:extLst>
          </p:cNvPr>
          <p:cNvSpPr/>
          <p:nvPr userDrawn="1"/>
        </p:nvSpPr>
        <p:spPr bwMode="auto">
          <a:xfrm>
            <a:off x="0" y="6250030"/>
            <a:ext cx="12163222" cy="56407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50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8" name="Rectangle 6"/>
          <p:cNvSpPr>
            <a:spLocks noChangeArrowheads="1"/>
          </p:cNvSpPr>
          <p:nvPr/>
        </p:nvSpPr>
        <p:spPr bwMode="auto">
          <a:xfrm>
            <a:off x="552450" y="6590505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defTabSz="1032843" eaLnBrk="0" hangingPunct="0">
              <a:spcBef>
                <a:spcPct val="0"/>
              </a:spcBef>
              <a:buSzTx/>
              <a:defRPr/>
            </a:pPr>
            <a:fld id="{CE68E300-6CD8-4700-9D8F-1117408838C5}" type="slidenum">
              <a:rPr lang="en-US" sz="9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l" defTabSz="1032843" eaLnBrk="0" hangingPunct="0">
                <a:spcBef>
                  <a:spcPct val="0"/>
                </a:spcBef>
                <a:buSzTx/>
                <a:defRPr/>
              </a:pPr>
              <a:t>‹#›</a:t>
            </a:fld>
            <a:endParaRPr lang="en-US" sz="90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 dirty="0">
              <a:solidFill>
                <a:srgbClr val="1B1D1F"/>
              </a:solidFill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7BEA6067-D05A-5F40-9590-80F093B77E4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2018 Progress Software Corporation and/or its subsidiaries or affiliates. All rights reserved.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8272E0-5EB4-D343-91C2-EE4236EFDE2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9995" y="6451099"/>
            <a:ext cx="1936141" cy="2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3941" r:id="rId2"/>
    <p:sldLayoutId id="2147483973" r:id="rId3"/>
    <p:sldLayoutId id="2147483975" r:id="rId4"/>
    <p:sldLayoutId id="2147483977" r:id="rId5"/>
    <p:sldLayoutId id="2147483978" r:id="rId6"/>
    <p:sldLayoutId id="2147484000" r:id="rId7"/>
    <p:sldLayoutId id="2147483998" r:id="rId8"/>
    <p:sldLayoutId id="2147484001" r:id="rId9"/>
    <p:sldLayoutId id="2147483990" r:id="rId10"/>
    <p:sldLayoutId id="2147484004" r:id="rId11"/>
    <p:sldLayoutId id="2147484005" r:id="rId12"/>
    <p:sldLayoutId id="2147484006" r:id="rId13"/>
    <p:sldLayoutId id="2147484007" r:id="rId1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eable.com/ar/everything-you-need-to-know-about-augmented-realit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espn.com/nhl/story/_/id/21080555/nhl-bring-back-infamous-glow-puc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slate.com/articles/sports/sports_nut/2014/01/foxtrax_glowing_puck_was_it_the_worst_blunder_in_tv_sports_history_or_wa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braithwaite.com/creative-marketing-saved-nfls-yellow-first-line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mashable.com/2013/09/25/yellow-first-down-line/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echnabob.com/blog/2008/12/17/mini-augmented-reality-ads-hit-newstand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mashable.com/2012/04/04/google-glasses-project-glas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pptopia.com/arkit-has-less-than-1000-install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EBC3-1D93-474F-96FF-0EAE10505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Cross-Platform Augmented Reality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A7903-228A-8045-956C-A08C99D680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TJ </a:t>
            </a:r>
            <a:r>
              <a:rPr lang="en-US" dirty="0" err="1"/>
              <a:t>VanToll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0DD32-9426-424B-9A1C-BB23D2E473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Principal Developer Advocate</a:t>
            </a:r>
          </a:p>
        </p:txBody>
      </p:sp>
    </p:spTree>
    <p:extLst>
      <p:ext uri="{BB962C8B-B14F-4D97-AF65-F5344CB8AC3E}">
        <p14:creationId xmlns:p14="http://schemas.microsoft.com/office/powerpoint/2010/main" val="8194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667515"/>
            <a:ext cx="10948386" cy="362584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dirty="0"/>
              <a:t>Brief History of AR</a:t>
            </a:r>
          </a:p>
          <a:p>
            <a:pPr marL="0" indent="0">
              <a:spcAft>
                <a:spcPts val="900"/>
              </a:spcAft>
              <a:buNone/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AR today</a:t>
            </a:r>
          </a:p>
          <a:p>
            <a:pPr marL="0" indent="0">
              <a:spcAft>
                <a:spcPts val="900"/>
              </a:spcAft>
              <a:buNone/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cross-platform AR apps</a:t>
            </a:r>
          </a:p>
        </p:txBody>
      </p:sp>
    </p:spTree>
    <p:extLst>
      <p:ext uri="{BB962C8B-B14F-4D97-AF65-F5344CB8AC3E}">
        <p14:creationId xmlns:p14="http://schemas.microsoft.com/office/powerpoint/2010/main" val="2036670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12986" y="2334492"/>
            <a:ext cx="7562852" cy="23408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Augmented Reality (AR)</a:t>
            </a:r>
            <a:r>
              <a:rPr lang="en-US" dirty="0"/>
              <a:t> is the integration of digital information with the user’s environment in real time.</a:t>
            </a:r>
          </a:p>
        </p:txBody>
      </p:sp>
    </p:spTree>
    <p:extLst>
      <p:ext uri="{BB962C8B-B14F-4D97-AF65-F5344CB8AC3E}">
        <p14:creationId xmlns:p14="http://schemas.microsoft.com/office/powerpoint/2010/main" val="79069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r="22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40" y="142240"/>
            <a:ext cx="9728899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56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Title 5"/>
          <p:cNvSpPr txBox="1">
            <a:spLocks/>
          </p:cNvSpPr>
          <p:nvPr/>
        </p:nvSpPr>
        <p:spPr>
          <a:xfrm>
            <a:off x="1847357" y="645736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3"/>
              </a:rPr>
              <a:t>https://www.wareable.com/ar/everything-you-need-to-know-about-augmented-reality</a:t>
            </a:r>
            <a:r>
              <a:rPr lang="en-US" sz="1400" b="0" i="0" kern="0" dirty="0"/>
              <a:t> 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906"/>
          <a:stretch>
            <a:fillRect/>
          </a:stretch>
        </p:blipFill>
        <p:spPr>
          <a:xfrm>
            <a:off x="1292772" y="457200"/>
            <a:ext cx="9538138" cy="5365203"/>
          </a:xfrm>
        </p:spPr>
      </p:pic>
    </p:spTree>
    <p:extLst>
      <p:ext uri="{BB962C8B-B14F-4D97-AF65-F5344CB8AC3E}">
        <p14:creationId xmlns:p14="http://schemas.microsoft.com/office/powerpoint/2010/main" val="3276967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431800"/>
            <a:ext cx="7701280" cy="5775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550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47357" y="6457362"/>
            <a:ext cx="8497285" cy="400638"/>
          </a:xfrm>
        </p:spPr>
        <p:txBody>
          <a:bodyPr>
            <a:norm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Image from </a:t>
            </a:r>
            <a:r>
              <a:rPr lang="en-US" sz="1400" b="0" dirty="0">
                <a:solidFill>
                  <a:schemeClr val="bg1"/>
                </a:solidFill>
                <a:hlinkClick r:id="rId4"/>
              </a:rPr>
              <a:t>http://www.espn.com/nhl/story/_/id/21080555/nhl-bring-back-infamous-glow-puck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638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95B78C-6551-5D41-841B-893B5631FE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9" b="13659"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2F8C72-56F4-4749-A0C6-55861AB12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70" y="37562"/>
            <a:ext cx="6952170" cy="6271798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DDD35499-055E-CB49-952A-0BE4BA31352A}"/>
              </a:ext>
            </a:extLst>
          </p:cNvPr>
          <p:cNvSpPr txBox="1">
            <a:spLocks/>
          </p:cNvSpPr>
          <p:nvPr/>
        </p:nvSpPr>
        <p:spPr>
          <a:xfrm>
            <a:off x="1857517" y="6187440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4"/>
              </a:rPr>
              <a:t>http://www.slate.com/articles/sports/sports_nut/2014/01/foxtrax_glowing_puck_was_it_the_worst_blunder_in_tv_sports_history_or_was.html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4152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" r="1950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19" y="152400"/>
            <a:ext cx="9529149" cy="60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84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0" y="292608"/>
            <a:ext cx="10013696" cy="5632704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2369850" y="6119034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Image from</a:t>
            </a:r>
            <a:r>
              <a:rPr lang="en-US" sz="1400" b="0" i="0" kern="0" dirty="0">
                <a:solidFill>
                  <a:schemeClr val="bg1"/>
                </a:solidFill>
              </a:rPr>
              <a:t> </a:t>
            </a:r>
            <a:r>
              <a:rPr lang="en-US" sz="1400" b="0" i="0" kern="0" dirty="0">
                <a:solidFill>
                  <a:schemeClr val="bg1"/>
                </a:solidFill>
                <a:hlinkClick r:id="rId3"/>
              </a:rPr>
              <a:t>https://gobraithwaite.com/creative-marketing-saved-nfls-yellow-first-line/</a:t>
            </a:r>
            <a:r>
              <a:rPr lang="en-US" sz="1400" b="0" i="0" kern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427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98633" y="1797268"/>
            <a:ext cx="10562897" cy="3421117"/>
          </a:xfrm>
        </p:spPr>
        <p:txBody>
          <a:bodyPr>
            <a:normAutofit/>
          </a:bodyPr>
          <a:lstStyle/>
          <a:p>
            <a:r>
              <a:rPr lang="en-US" b="0" dirty="0"/>
              <a:t>“It probably cost the broadcaster </a:t>
            </a:r>
            <a:r>
              <a:rPr lang="en-US" b="0" dirty="0">
                <a:solidFill>
                  <a:schemeClr val="accent1"/>
                </a:solidFill>
              </a:rPr>
              <a:t>$25,000-$30,000 for a weekend</a:t>
            </a:r>
            <a:r>
              <a:rPr lang="en-US" b="0" dirty="0"/>
              <a:t> back then. </a:t>
            </a:r>
          </a:p>
          <a:p>
            <a:r>
              <a:rPr lang="en-US" b="0" dirty="0"/>
              <a:t>We had to roll out an entire truck to make it work for games in the early days. It was five racks of equipment, a lot of engineers, a traveling circus.”</a:t>
            </a:r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3691540" y="6331237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>
                <a:solidFill>
                  <a:schemeClr val="bg1"/>
                </a:solidFill>
              </a:rPr>
              <a:t>Source: </a:t>
            </a:r>
            <a:r>
              <a:rPr lang="en-US" sz="1400" b="0" i="0" kern="0" dirty="0">
                <a:solidFill>
                  <a:schemeClr val="bg1"/>
                </a:solidFill>
                <a:hlinkClick r:id="rId2"/>
              </a:rPr>
              <a:t>http://mashable.com/2013/09/25/yellow-first-down-line/</a:t>
            </a:r>
            <a:r>
              <a:rPr lang="en-US" sz="1400" b="0" i="0" kern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254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A6C293-CEC6-E340-8BB5-BECBAD540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58" y="484632"/>
            <a:ext cx="8484144" cy="56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61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5571" y="3058511"/>
            <a:ext cx="10562897" cy="693684"/>
          </a:xfrm>
        </p:spPr>
        <p:txBody>
          <a:bodyPr>
            <a:normAutofit/>
          </a:bodyPr>
          <a:lstStyle/>
          <a:p>
            <a:r>
              <a:rPr lang="en-US" b="0" dirty="0"/>
              <a:t>“Now it's basically one computer”</a:t>
            </a:r>
          </a:p>
        </p:txBody>
      </p:sp>
    </p:spTree>
    <p:extLst>
      <p:ext uri="{BB962C8B-B14F-4D97-AF65-F5344CB8AC3E}">
        <p14:creationId xmlns:p14="http://schemas.microsoft.com/office/powerpoint/2010/main" val="196425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92" y="242177"/>
            <a:ext cx="8458805" cy="5498223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2350546" y="621352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4"/>
              </a:rPr>
              <a:t>https://technabob.com/blog/2008/12/17/mini-augmented-reality-ads-hit-newstands/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9896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4123" y="393192"/>
            <a:ext cx="10094976" cy="56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4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69" y="374904"/>
            <a:ext cx="9630309" cy="5413248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3246097" y="6185588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4"/>
              </a:rPr>
              <a:t>http://mashable.com/2012/04/04/google-glasses-project-glass/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63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r="806"/>
          <a:stretch>
            <a:fillRect/>
          </a:stretch>
        </p:blipFill>
        <p:spPr>
          <a:xfrm>
            <a:off x="603504" y="201168"/>
            <a:ext cx="10761472" cy="6053328"/>
          </a:xfrm>
        </p:spPr>
      </p:pic>
    </p:spTree>
    <p:extLst>
      <p:ext uri="{BB962C8B-B14F-4D97-AF65-F5344CB8AC3E}">
        <p14:creationId xmlns:p14="http://schemas.microsoft.com/office/powerpoint/2010/main" val="425658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0" y="164592"/>
            <a:ext cx="9880409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2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2" y="241608"/>
            <a:ext cx="8885428" cy="583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2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6" y="484632"/>
            <a:ext cx="1047771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50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04" y="201168"/>
            <a:ext cx="4815967" cy="59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88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392714"/>
            <a:ext cx="9674352" cy="57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21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A6899-F31B-BF4A-8605-805988A6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19" y="132973"/>
            <a:ext cx="6134502" cy="62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2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890877"/>
            <a:ext cx="10948386" cy="351669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strike="sngStrike" dirty="0"/>
              <a:t>Brief history of AR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AR today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AR apps w/JS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8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" y="137160"/>
            <a:ext cx="10396672" cy="65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16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76336"/>
            <a:ext cx="9176021" cy="65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endParaRPr lang="en-US" dirty="0"/>
          </a:p>
          <a:p>
            <a:pPr lvl="1"/>
            <a:r>
              <a:rPr lang="en-US" dirty="0"/>
              <a:t>iPhone 6S+</a:t>
            </a:r>
          </a:p>
          <a:p>
            <a:pPr lvl="1"/>
            <a:r>
              <a:rPr lang="en-US" dirty="0"/>
              <a:t>iPad Pros and Generation 5 regular iPads</a:t>
            </a:r>
          </a:p>
          <a:p>
            <a:r>
              <a:rPr lang="en-US" dirty="0" err="1"/>
              <a:t>ARCore</a:t>
            </a:r>
            <a:endParaRPr lang="en-US" dirty="0"/>
          </a:p>
          <a:p>
            <a:pPr lvl="1"/>
            <a:r>
              <a:rPr lang="en-US" dirty="0"/>
              <a:t>Pixel, Pixel XL, Pixel 2, Pixel 2 XL</a:t>
            </a:r>
          </a:p>
          <a:p>
            <a:pPr lvl="1"/>
            <a:r>
              <a:rPr lang="en-US" dirty="0"/>
              <a:t>Galaxy S8, S8+, Note8, S7 and S7 edge</a:t>
            </a:r>
          </a:p>
          <a:p>
            <a:pPr lvl="1"/>
            <a:r>
              <a:rPr lang="en-US" dirty="0"/>
              <a:t>LGE’s V30, V30+ (Android O only)</a:t>
            </a:r>
          </a:p>
          <a:p>
            <a:pPr lvl="1"/>
            <a:r>
              <a:rPr lang="en-US" dirty="0"/>
              <a:t>ASUS </a:t>
            </a:r>
            <a:r>
              <a:rPr lang="en-US" dirty="0" err="1"/>
              <a:t>Zenfone</a:t>
            </a:r>
            <a:r>
              <a:rPr lang="en-US" dirty="0"/>
              <a:t> AR</a:t>
            </a:r>
          </a:p>
          <a:p>
            <a:pPr lvl="1"/>
            <a:r>
              <a:rPr lang="en-US" dirty="0"/>
              <a:t>OnePlus’s OnePlus 5</a:t>
            </a:r>
          </a:p>
        </p:txBody>
      </p:sp>
    </p:spTree>
    <p:extLst>
      <p:ext uri="{BB962C8B-B14F-4D97-AF65-F5344CB8AC3E}">
        <p14:creationId xmlns:p14="http://schemas.microsoft.com/office/powerpoint/2010/main" val="2102938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F2888-F893-B74D-8B00-6172C94DC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56" y="0"/>
            <a:ext cx="9431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74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03" y="418844"/>
            <a:ext cx="5403631" cy="3355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0" y="542851"/>
            <a:ext cx="2997011" cy="4130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56" y="2608134"/>
            <a:ext cx="5678489" cy="44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EB670-BEE1-4F44-80A6-828D4C76A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6" y="423074"/>
            <a:ext cx="7518312" cy="56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84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FB208-2B7C-9448-A59A-C6AC7E6C1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478618"/>
            <a:ext cx="8814498" cy="5154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8B415-B7FE-E744-AB6F-3CA704CC00E4}"/>
              </a:ext>
            </a:extLst>
          </p:cNvPr>
          <p:cNvSpPr txBox="1"/>
          <p:nvPr/>
        </p:nvSpPr>
        <p:spPr bwMode="auto">
          <a:xfrm>
            <a:off x="3653260" y="6208776"/>
            <a:ext cx="46538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200" i="0" dirty="0"/>
              <a:t>Source: </a:t>
            </a:r>
            <a:r>
              <a:rPr lang="en-US" sz="1200" i="0" dirty="0">
                <a:hlinkClick r:id="rId3"/>
              </a:rPr>
              <a:t>http://blog.apptopia.com/arkit-has-less-than-1000-installs</a:t>
            </a:r>
            <a:r>
              <a:rPr lang="en-US" sz="1200" i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0240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890877"/>
            <a:ext cx="10948386" cy="351669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strike="sngStrike" dirty="0"/>
              <a:t>Brief history of AR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strike="sngStrike" dirty="0"/>
              <a:t>AR today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AR apps w/JS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64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07" y="974088"/>
            <a:ext cx="4637844" cy="46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5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88" y="521207"/>
            <a:ext cx="8551523" cy="55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59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34" y="2406867"/>
            <a:ext cx="1954487" cy="1954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953131"/>
            <a:ext cx="5299294" cy="8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3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4" y="100584"/>
            <a:ext cx="8577072" cy="660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46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34" y="210312"/>
            <a:ext cx="8381032" cy="63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0E20-0D0A-1E41-9223-52FE62E3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764316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84616-23FD-4B41-8AF3-6C309D946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5335892" cy="494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40ABC-0102-6C43-90B5-462C82AC8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892" y="1047750"/>
            <a:ext cx="672445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00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412B5-3A0A-7942-8813-99FDE1B00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284986"/>
            <a:ext cx="9140318" cy="58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87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RKit testing—Going Crazy with 3D Models">
            <a:hlinkClick r:id="" action="ppaction://media"/>
            <a:extLst>
              <a:ext uri="{FF2B5EF4-FFF2-40B4-BE49-F238E27FC236}">
                <a16:creationId xmlns:a16="http://schemas.microsoft.com/office/drawing/2014/main" id="{CCCB3717-6651-B747-8090-FA039C78E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5648" y="168210"/>
            <a:ext cx="8119872" cy="60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5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1CEE-2A03-534E-9CD9-167F3C53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47AB-B014-B746-B35E-D5DC6E567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is cool.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 is hard.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It’s probably a few years before AR is simple enough for your average developer to build something compelling with.</a:t>
            </a:r>
          </a:p>
        </p:txBody>
      </p:sp>
    </p:spTree>
    <p:extLst>
      <p:ext uri="{BB962C8B-B14F-4D97-AF65-F5344CB8AC3E}">
        <p14:creationId xmlns:p14="http://schemas.microsoft.com/office/powerpoint/2010/main" val="4014853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9" y="126125"/>
            <a:ext cx="995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15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112C78-A845-ED41-AA73-A7BA268D0D73}"/>
              </a:ext>
            </a:extLst>
          </p:cNvPr>
          <p:cNvSpPr/>
          <p:nvPr/>
        </p:nvSpPr>
        <p:spPr bwMode="auto">
          <a:xfrm>
            <a:off x="5916254" y="8238"/>
            <a:ext cx="6272571" cy="6857999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694" indent="-342694" algn="r" defTabSz="913852">
              <a:spcBef>
                <a:spcPts val="900"/>
              </a:spcBef>
              <a:buClr>
                <a:srgbClr val="5CE500"/>
              </a:buClr>
              <a:buSzTx/>
              <a:buFont typeface="Wingdings" pitchFamily="2" charset="2"/>
              <a:buChar char="§"/>
            </a:pPr>
            <a:endParaRPr lang="en-US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66302694-820E-3D4A-856E-4475DA8FC2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6097" y="4172055"/>
            <a:ext cx="3184454" cy="3274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TJ </a:t>
            </a:r>
            <a:r>
              <a:rPr lang="en-US" dirty="0" err="1"/>
              <a:t>VanToll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11853828" y="4955458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endParaRPr lang="en-US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9903D-3809-6C44-B243-0833C30374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9995" y="6451099"/>
            <a:ext cx="1936141" cy="292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F3D289-5224-904A-BC97-8239DA3E2D30}"/>
              </a:ext>
            </a:extLst>
          </p:cNvPr>
          <p:cNvSpPr txBox="1"/>
          <p:nvPr/>
        </p:nvSpPr>
        <p:spPr bwMode="auto">
          <a:xfrm>
            <a:off x="0" y="2283352"/>
            <a:ext cx="591643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6600" b="1" i="0" dirty="0">
                <a:solidFill>
                  <a:schemeClr val="accent1"/>
                </a:solidFill>
              </a:rPr>
              <a:t>Thank You!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A832905-49A4-7A47-BB49-36101D8C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96" y="5309622"/>
            <a:ext cx="273288" cy="273288"/>
          </a:xfrm>
          <a:prstGeom prst="rect">
            <a:avLst/>
          </a:prstGeom>
        </p:spPr>
      </p:pic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38D36B0-320F-3747-B986-416D864B035A}"/>
              </a:ext>
            </a:extLst>
          </p:cNvPr>
          <p:cNvSpPr txBox="1">
            <a:spLocks/>
          </p:cNvSpPr>
          <p:nvPr/>
        </p:nvSpPr>
        <p:spPr>
          <a:xfrm>
            <a:off x="859290" y="4740839"/>
            <a:ext cx="3561635" cy="327457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0" indent="0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None/>
              <a:defRPr lang="en-US" sz="18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SzTx/>
            </a:pPr>
            <a:r>
              <a:rPr lang="en-GB" i="0" dirty="0" err="1"/>
              <a:t>tj.vantoll@progress.com</a:t>
            </a:r>
            <a:endParaRPr lang="en-GB" i="0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1EBE511B-C33C-CF44-8DFE-DC85968D850A}"/>
              </a:ext>
            </a:extLst>
          </p:cNvPr>
          <p:cNvSpPr txBox="1">
            <a:spLocks/>
          </p:cNvSpPr>
          <p:nvPr/>
        </p:nvSpPr>
        <p:spPr>
          <a:xfrm>
            <a:off x="840284" y="5291003"/>
            <a:ext cx="3291291" cy="327457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0" indent="0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None/>
              <a:defRPr lang="en-US" sz="18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SzTx/>
            </a:pPr>
            <a:r>
              <a:rPr lang="en-GB" i="0" dirty="0"/>
              <a:t>@</a:t>
            </a:r>
            <a:r>
              <a:rPr lang="en-GB" i="0" dirty="0" err="1"/>
              <a:t>tjvantoll</a:t>
            </a:r>
            <a:endParaRPr lang="en-GB" i="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A97EC9-1C53-3E47-9BCC-6358C4D298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9994" y="6453541"/>
            <a:ext cx="1936141" cy="29298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23E40F6-7A98-3D45-BE31-434E7EF761EB}"/>
              </a:ext>
            </a:extLst>
          </p:cNvPr>
          <p:cNvGrpSpPr/>
          <p:nvPr/>
        </p:nvGrpSpPr>
        <p:grpSpPr>
          <a:xfrm>
            <a:off x="576822" y="4773392"/>
            <a:ext cx="263462" cy="262350"/>
            <a:chOff x="576822" y="4773392"/>
            <a:chExt cx="263462" cy="262350"/>
          </a:xfrm>
        </p:grpSpPr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979888C4-EF18-F84E-A2DD-9FEFC3476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22" y="4773392"/>
              <a:ext cx="263462" cy="262350"/>
            </a:xfrm>
            <a:custGeom>
              <a:avLst/>
              <a:gdLst>
                <a:gd name="T0" fmla="*/ 201 w 411"/>
                <a:gd name="T1" fmla="*/ 3 h 410"/>
                <a:gd name="T2" fmla="*/ 408 w 411"/>
                <a:gd name="T3" fmla="*/ 201 h 410"/>
                <a:gd name="T4" fmla="*/ 210 w 411"/>
                <a:gd name="T5" fmla="*/ 408 h 410"/>
                <a:gd name="T6" fmla="*/ 3 w 411"/>
                <a:gd name="T7" fmla="*/ 210 h 410"/>
                <a:gd name="T8" fmla="*/ 201 w 411"/>
                <a:gd name="T9" fmla="*/ 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410">
                  <a:moveTo>
                    <a:pt x="201" y="3"/>
                  </a:moveTo>
                  <a:cubicBezTo>
                    <a:pt x="313" y="0"/>
                    <a:pt x="406" y="89"/>
                    <a:pt x="408" y="201"/>
                  </a:cubicBezTo>
                  <a:cubicBezTo>
                    <a:pt x="411" y="313"/>
                    <a:pt x="322" y="405"/>
                    <a:pt x="210" y="408"/>
                  </a:cubicBezTo>
                  <a:cubicBezTo>
                    <a:pt x="98" y="410"/>
                    <a:pt x="5" y="322"/>
                    <a:pt x="3" y="210"/>
                  </a:cubicBezTo>
                  <a:cubicBezTo>
                    <a:pt x="0" y="98"/>
                    <a:pt x="89" y="5"/>
                    <a:pt x="201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3B26A0-FF9D-D143-9F4C-8CA19AB54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229" y="4814358"/>
              <a:ext cx="141039" cy="147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11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7" y="2892428"/>
            <a:ext cx="2837186" cy="3676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96" y="3461018"/>
            <a:ext cx="3390017" cy="2539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7" y="217290"/>
            <a:ext cx="10687608" cy="2322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175" y="3611654"/>
            <a:ext cx="4008291" cy="22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DD92F9-A677-C24F-867C-294BC5863ACF}"/>
              </a:ext>
            </a:extLst>
          </p:cNvPr>
          <p:cNvSpPr txBox="1"/>
          <p:nvPr/>
        </p:nvSpPr>
        <p:spPr bwMode="auto">
          <a:xfrm>
            <a:off x="1041642" y="2616200"/>
            <a:ext cx="993092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9000" i="0" dirty="0"/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36519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0FEEB-2AB4-9741-8F67-9C60834A7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22" y="101600"/>
            <a:ext cx="2913806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8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318" y="2042140"/>
            <a:ext cx="2347940" cy="2337949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63500" cap="rnd">
            <a:solidFill>
              <a:srgbClr val="3D59F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779858" y="2318499"/>
            <a:ext cx="4659563" cy="206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99" b="1" dirty="0">
                <a:latin typeface="+mj-lt"/>
                <a:ea typeface="Avenir Roman" charset="0"/>
                <a:cs typeface="Avenir Roman" charset="0"/>
              </a:rPr>
              <a:t>TJ </a:t>
            </a:r>
            <a:r>
              <a:rPr lang="en-US" sz="4399" b="1" dirty="0" err="1">
                <a:latin typeface="+mj-lt"/>
                <a:ea typeface="Avenir Roman" charset="0"/>
                <a:cs typeface="Avenir Roman" charset="0"/>
              </a:rPr>
              <a:t>VanToll</a:t>
            </a:r>
            <a:r>
              <a:rPr lang="en-US" sz="4399" b="1" dirty="0">
                <a:latin typeface="+mj-lt"/>
                <a:ea typeface="Avenir Roman" charset="0"/>
                <a:cs typeface="Avenir Roman" charset="0"/>
              </a:rPr>
              <a:t> ⚡️</a:t>
            </a:r>
          </a:p>
          <a:p>
            <a:pPr algn="ctr"/>
            <a:r>
              <a:rPr lang="en-US" sz="2399" i="0" dirty="0">
                <a:latin typeface="+mj-lt"/>
                <a:ea typeface="Avenir Roman" charset="0"/>
                <a:cs typeface="Avenir Roman" charset="0"/>
              </a:rPr>
              <a:t>Principal Developer Advocate</a:t>
            </a:r>
          </a:p>
          <a:p>
            <a:pPr algn="ctr"/>
            <a:r>
              <a:rPr lang="en-US" sz="3199" b="1" i="0" dirty="0">
                <a:solidFill>
                  <a:srgbClr val="6E83FF"/>
                </a:solidFill>
                <a:latin typeface="+mj-lt"/>
                <a:ea typeface="Avenir Roman" charset="0"/>
                <a:cs typeface="Avenir Roman" charset="0"/>
              </a:rPr>
              <a:t>@</a:t>
            </a:r>
            <a:r>
              <a:rPr lang="en-US" sz="3199" b="1" i="0" dirty="0" err="1">
                <a:solidFill>
                  <a:srgbClr val="6E83FF"/>
                </a:solidFill>
                <a:latin typeface="+mj-lt"/>
                <a:ea typeface="Avenir Roman" charset="0"/>
                <a:cs typeface="Avenir Roman" charset="0"/>
              </a:rPr>
              <a:t>tjvantoll</a:t>
            </a:r>
            <a:endParaRPr lang="en-US" sz="3199" b="1" i="0" dirty="0">
              <a:solidFill>
                <a:srgbClr val="6E83FF"/>
              </a:solidFill>
              <a:latin typeface="+mj-lt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9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9B0F3-D3EA-D547-A26E-37E9F01BF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313" y="1966108"/>
            <a:ext cx="2859089" cy="28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948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45E1AACC-3EB3-A340-A519-C2E92EABF829}" vid="{7E6EB3E7-4921-9048-BBBE-1AEB1A02AF1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AEF04BEB9FAA4897665464BCA31ADC" ma:contentTypeVersion="5" ma:contentTypeDescription="Create a new document." ma:contentTypeScope="" ma:versionID="3ccbf7026b8a2c32c763b013fc0ab1de">
  <xsd:schema xmlns:xsd="http://www.w3.org/2001/XMLSchema" xmlns:xs="http://www.w3.org/2001/XMLSchema" xmlns:p="http://schemas.microsoft.com/office/2006/metadata/properties" xmlns:ns1="http://schemas.microsoft.com/sharepoint/v3" xmlns:ns2="e567f8c3-8859-49bd-aab5-3b174b1f0e89" xmlns:ns3="65ba65cf-a9ef-4e32-85ee-5210ccd17e85" targetNamespace="http://schemas.microsoft.com/office/2006/metadata/properties" ma:root="true" ma:fieldsID="1d1e132fd083f158cc08c509f6634638" ns1:_="" ns2:_="" ns3:_="">
    <xsd:import namespace="http://schemas.microsoft.com/sharepoint/v3"/>
    <xsd:import namespace="e567f8c3-8859-49bd-aab5-3b174b1f0e89"/>
    <xsd:import namespace="65ba65cf-a9ef-4e32-85ee-5210ccd17e8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PublishingStartDate" minOccurs="0"/>
                <xsd:element ref="ns1:PublishingExpirationDat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7f8c3-8859-49bd-aab5-3b174b1f0e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ba65cf-a9ef-4e32-85ee-5210ccd17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9CF7F1-9E44-4F79-9A7A-891252896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567f8c3-8859-49bd-aab5-3b174b1f0e89"/>
    <ds:schemaRef ds:uri="65ba65cf-a9ef-4e32-85ee-5210ccd17e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Presentation Theme</Template>
  <TotalTime>21276</TotalTime>
  <Words>637</Words>
  <Application>Microsoft Office PowerPoint</Application>
  <PresentationFormat>Custom</PresentationFormat>
  <Paragraphs>126</Paragraphs>
  <Slides>49</Slides>
  <Notes>19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Progress Presentation Theme</vt:lpstr>
      <vt:lpstr>Cross-Platform Augmented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Image from http://www.espn.com/nhl/story/_/id/21080555/nhl-bring-back-infamous-glow-puck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Device Support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Satish Kumar</dc:creator>
  <cp:keywords/>
  <dc:description/>
  <cp:lastModifiedBy>TJ VanToll</cp:lastModifiedBy>
  <cp:revision>72</cp:revision>
  <cp:lastPrinted>2013-09-18T03:48:20Z</cp:lastPrinted>
  <dcterms:created xsi:type="dcterms:W3CDTF">2018-03-09T14:45:42Z</dcterms:created>
  <dcterms:modified xsi:type="dcterms:W3CDTF">2018-07-23T12:55:55Z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0x0101000AAEF04BEB9FAA4897665464BCA31ADC</vt:lpwstr>
  </property>
  <property fmtid="{D5CDD505-2E9C-101B-9397-08002B2CF9AE}" pid="3" name="Category1">
    <vt:lpwstr>2;#PowerPoint|c076d733-6942-4956-b818-75216ca678c6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0772c8ec-cf53-4a88-9f11-7b3dc8d44f2d</vt:lpwstr>
  </property>
  <property fmtid="{D5CDD505-2E9C-101B-9397-08002B2CF9AE}" pid="22" name="Visibility">
    <vt:lpwstr>1;#Internal|a223e987-c30f-4fcd-8089-a373931e9ab5</vt:lpwstr>
  </property>
  <property fmtid="{D5CDD505-2E9C-101B-9397-08002B2CF9AE}" pid="23" name="ee64b60408e447b6920ef9473a3a1a8f">
    <vt:lpwstr/>
  </property>
  <property fmtid="{D5CDD505-2E9C-101B-9397-08002B2CF9AE}" pid="24" name="Solution">
    <vt:lpwstr/>
  </property>
</Properties>
</file>